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1" roundtripDataSignature="AMtx7miyUpQz6KJc0htM0VT/dkZaoLVw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Slab-bold.fntdata"/><Relationship Id="rId41" Type="http://customschemas.google.com/relationships/presentationmetadata" Target="meta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Slab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6e97c0d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b6e97c0d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ec14f0c5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cec14f0c5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ec14f0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cec14f0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ec14f0c5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cec14f0c5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c14f0c5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cec14f0c5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ec14f0c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cec14f0c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c14f0c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cec14f0c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6e97c0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b6e97c0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6e97c0d3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b6e97c0d3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dev.mysql.com/doc/refman/8.0/en/creating-database.html" TargetMode="External"/><Relationship Id="rId5" Type="http://schemas.openxmlformats.org/officeDocument/2006/relationships/hyperlink" Target="https://www.guru99.com/er-diagram-tutorial-dbms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mysql.wisborg.dk/2018/07/28/which-character-set-should-you-use-in-mysq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hyperlink" Target="https://dev.mysql.com/doc/refman/8.0/en/data-types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Creating databases and tables.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e97c0d39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DELETE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b6e97c0d39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b6e97c0d39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records in a table.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db.table 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condition;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ec14f0c5b_0_3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ADDITIONAL READING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cec14f0c5b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cec14f0c5b_0_3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Creating a database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ERD</a:t>
            </a:r>
            <a:endParaRPr b="1"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DATABASES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MySQL database is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basically a collection of tables.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database can be created with the command: CREATE DATABASE name: Ex: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DATABASE IF NOT EXISTS books;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ec14f0c5b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COLLATION AND CHARACTER SET 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cec14f0c5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cec14f0c5b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Any new database needs to be defined using a: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Character set: which are the allowed characters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Collation: the combinations rules of the characters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most common character set is: 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utf8mb4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for which the best collation is: 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utf8mb4_0900_ai_ci;</a:t>
            </a:r>
            <a:endParaRPr b="1" sz="1800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CHARACTER SET utf8mb4 COLLATE utf8mb4_0900_ai_ci</a:t>
            </a:r>
            <a:endParaRPr b="1"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Read here for more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ec14f0c5b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cec14f0c5b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cec14f0c5b_0_27"/>
          <p:cNvSpPr txBox="1"/>
          <p:nvPr/>
        </p:nvSpPr>
        <p:spPr>
          <a:xfrm>
            <a:off x="768350" y="1539450"/>
            <a:ext cx="69726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 sz="1600"/>
              <a:t>he syntax to create a table is: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</a:rPr>
              <a:t>CREATE TABLE</a:t>
            </a:r>
            <a:r>
              <a:rPr lang="en" sz="1600"/>
              <a:t> [ IF NO EXISTS ] table_name (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colname1 type [options],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colname2 type [options],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colname3 type [options],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….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);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Where [IF NOT EXISTS] is </a:t>
            </a:r>
            <a:r>
              <a:rPr lang="en" sz="1600"/>
              <a:t>optional</a:t>
            </a:r>
            <a:r>
              <a:rPr lang="en" sz="1600"/>
              <a:t> and  [options] can be any of: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AUTO_INCREMENT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PRIMARY KEY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ec14f0c5b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MAIN DATA TYPES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cec14f0c5b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gcec14f0c5b_0_19"/>
          <p:cNvPicPr preferRelativeResize="0"/>
          <p:nvPr/>
        </p:nvPicPr>
        <p:blipFill rotWithShape="1">
          <a:blip r:embed="rId4">
            <a:alphaModFix/>
          </a:blip>
          <a:srcRect b="20331" l="0" r="0" t="0"/>
          <a:stretch/>
        </p:blipFill>
        <p:spPr>
          <a:xfrm>
            <a:off x="1580400" y="1521875"/>
            <a:ext cx="5259050" cy="25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cec14f0c5b_0_19"/>
          <p:cNvSpPr txBox="1"/>
          <p:nvPr/>
        </p:nvSpPr>
        <p:spPr>
          <a:xfrm>
            <a:off x="2952025" y="4217925"/>
            <a:ext cx="14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Full data types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ec14f0c5b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LINKING TABLES: PRIMARY AND FOREIGN KEY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gcec14f0c5b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cec14f0c5b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PRIMARY KEY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unique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identifier for every row of in a table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 consists of a single or multiple columns of the table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TABLE must have a PRIMARY KEY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FOREIGN KEY:</a:t>
            </a:r>
            <a:endParaRPr b="1"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key column to link two tables together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common column of another table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serves to enforce data consistency, as you can add rows to the child table if they are not defined in the parent table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ec14f0c5b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PRIMARY AND FOREIGN KEY EXAMPLE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cec14f0c5b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gcec14f0c5b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138" y="1455775"/>
            <a:ext cx="6175719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e97c0d39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LOADING DATA INTO A TABLE: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INSERT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b6e97c0d39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b6e97c0d39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insert records in a table.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INSERT INTO db.table values(...., …., …., ….);</a:t>
            </a:r>
            <a:endParaRPr b="1" sz="18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values inside the list should be provided in the same order as the columns.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types should match the column types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6e97c0d39_0_7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LOADING DATA INTO A TABLE: LOAD DATA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b6e97c0d39_0_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b6e97c0d39_0_7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add data from a local file into a table: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LOAD</a:t>
            </a:r>
            <a:r>
              <a:rPr lang="en" sz="165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65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LOCAL</a:t>
            </a:r>
            <a:r>
              <a:rPr lang="en" sz="165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INFILE</a:t>
            </a:r>
            <a:r>
              <a:rPr lang="en" sz="165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6699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'/path/pet.txt'</a:t>
            </a:r>
            <a:r>
              <a:rPr lang="en" sz="165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INTO</a:t>
            </a:r>
            <a:r>
              <a:rPr lang="en" sz="165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en" sz="165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pet</a:t>
            </a:r>
            <a:r>
              <a:rPr lang="en" sz="1650">
                <a:solidFill>
                  <a:srgbClr val="999999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sz="1650">
              <a:solidFill>
                <a:srgbClr val="999999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999999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Pay attention to the field separator!   By default, the field separator is a tab ‘\t’.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